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807700" cy="7747000"/>
  <p:notesSz cx="10807700" cy="7747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50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72">
          <p15:clr>
            <a:srgbClr val="A4A3A4"/>
          </p15:clr>
        </p15:guide>
        <p15:guide id="2" pos="215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+8ZPqVzQOCzgjQZv0sYhfXBD+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445" y="53"/>
      </p:cViewPr>
      <p:guideLst>
        <p:guide orient="horz" pos="2872"/>
        <p:guide pos="2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a163cb477_0_2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7a163cb4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a163cb477_0_5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7a163cb4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a163cb477_0_6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7a163cb4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a163cb477_0_11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7a163cb47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a163cb477_0_12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7a163cb47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a163cb477_0_14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7a163cb47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a163cb477_0_15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7a163cb47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a163cb477_0_18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7a163cb47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a163cb477_0_17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7a163cb47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a163cb477_0_19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7a163cb47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a163cb477_0_21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7a163cb47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a163cb477_0_22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7a163cb47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a163cb477_0_25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7a163cb47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a163cb477_0_26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7a163cb47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78200" y="581025"/>
            <a:ext cx="4052888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a163cb477_0_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7a163cb4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75" cy="290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a163cb477_0_88:notes"/>
          <p:cNvSpPr txBox="1">
            <a:spLocks noGrp="1"/>
          </p:cNvSpPr>
          <p:nvPr>
            <p:ph type="body" idx="1"/>
          </p:nvPr>
        </p:nvSpPr>
        <p:spPr>
          <a:xfrm>
            <a:off x="1080750" y="3679825"/>
            <a:ext cx="8646300" cy="3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7a163cb47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01625" y="581025"/>
            <a:ext cx="7205400" cy="29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1">
  <p:cSld name="1_SLIDE 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 descr="Dibujo animado de un personaje animado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3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4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23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3">
  <p:cSld name="SLIDE 3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2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3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4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5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6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7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8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9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24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LIDE 3">
  <p:cSld name="1_SLIDE 3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5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2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3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4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5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ADA">
  <p:cSld name="1_PORTAD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ÍNDICE">
  <p:cSld name="ÍNDIC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 extrusionOk="0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noFill/>
          <a:ln w="127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16"/>
          <p:cNvSpPr txBox="1"/>
          <p:nvPr/>
        </p:nvSpPr>
        <p:spPr>
          <a:xfrm>
            <a:off x="3877921" y="1014586"/>
            <a:ext cx="34604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2">
  <p:cSld name="SLIDE 2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3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8092" y="4815225"/>
            <a:ext cx="3108045" cy="5944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8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 extrusionOk="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557634" cy="14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RAPORTADA">
  <p:cSld name="CONTRAPORTADA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9" descr="Un dibujo de una cara feliz&#10;&#10;Descripción generada automáticamente con confianza baj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7450" y="4711700"/>
            <a:ext cx="3352800" cy="844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ORTADA">
  <p:cSld name="3_PORTAD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ORTADA">
  <p:cSld name="2_PORTAD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  <a:defRPr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CIÓN">
  <p:cSld name="SECCIÓN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2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5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luis@lubay.es" TargetMode="Externa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a163cb477_0_22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</a:t>
            </a:r>
            <a:endParaRPr/>
          </a:p>
        </p:txBody>
      </p:sp>
      <p:sp>
        <p:nvSpPr>
          <p:cNvPr id="162" name="Google Shape;162;g17a163cb477_0_22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7a163cb477_0_22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17a163cb477_0_22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65" name="Google Shape;165;g17a163cb477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75" y="3280475"/>
            <a:ext cx="4237299" cy="69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7a163cb477_0_22" descr="15 Análisis de Regresión Múltiple - ppt video online descargar"/>
          <p:cNvPicPr preferRelativeResize="0"/>
          <p:nvPr/>
        </p:nvPicPr>
        <p:blipFill rotWithShape="1">
          <a:blip r:embed="rId4">
            <a:alphaModFix/>
          </a:blip>
          <a:srcRect t="71110" r="-989"/>
          <a:stretch/>
        </p:blipFill>
        <p:spPr>
          <a:xfrm>
            <a:off x="4965373" y="5657376"/>
            <a:ext cx="5498400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7a163cb477_0_22" descr="ANÁLISIS REGRESIÓN LINEAL MÚLTIP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3990" y="1708025"/>
            <a:ext cx="3921349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a163cb477_0_54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</a:t>
            </a:r>
            <a:endParaRPr/>
          </a:p>
        </p:txBody>
      </p:sp>
      <p:sp>
        <p:nvSpPr>
          <p:cNvPr id="173" name="Google Shape;173;g17a163cb477_0_54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7a163cb477_0_54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17a163cb477_0_54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76" name="Google Shape;176;g17a163cb477_0_54" descr="15 Análisis de Regresión Múltiple - ppt video online descargar"/>
          <p:cNvPicPr preferRelativeResize="0"/>
          <p:nvPr/>
        </p:nvPicPr>
        <p:blipFill rotWithShape="1">
          <a:blip r:embed="rId3">
            <a:alphaModFix/>
          </a:blip>
          <a:srcRect t="71110" r="-989"/>
          <a:stretch/>
        </p:blipFill>
        <p:spPr>
          <a:xfrm>
            <a:off x="4965373" y="5657376"/>
            <a:ext cx="5498400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7a163cb477_0_54" descr="ANÁLISIS REGRESIÓN LINEAL MÚLTI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3990" y="1708025"/>
            <a:ext cx="3921349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7a163cb477_0_54"/>
          <p:cNvSpPr txBox="1"/>
          <p:nvPr/>
        </p:nvSpPr>
        <p:spPr>
          <a:xfrm>
            <a:off x="666075" y="1703500"/>
            <a:ext cx="392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FF0000"/>
                </a:solidFill>
              </a:rPr>
              <a:t>¡El problema de la colinealidad!</a:t>
            </a:r>
            <a:endParaRPr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a163cb477_0_65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</a:t>
            </a:r>
            <a:endParaRPr/>
          </a:p>
        </p:txBody>
      </p:sp>
      <p:sp>
        <p:nvSpPr>
          <p:cNvPr id="184" name="Google Shape;184;g17a163cb477_0_6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7a163cb477_0_6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17a163cb477_0_6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87" name="Google Shape;187;g17a163cb477_0_65" descr="15 Análisis de Regresión Múltiple - ppt video online descargar"/>
          <p:cNvPicPr preferRelativeResize="0"/>
          <p:nvPr/>
        </p:nvPicPr>
        <p:blipFill rotWithShape="1">
          <a:blip r:embed="rId3">
            <a:alphaModFix/>
          </a:blip>
          <a:srcRect t="71110" r="-989"/>
          <a:stretch/>
        </p:blipFill>
        <p:spPr>
          <a:xfrm>
            <a:off x="4965373" y="5657376"/>
            <a:ext cx="5498400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7a163cb477_0_65" descr="ANÁLISIS REGRESIÓN LINEAL MÚLTI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3990" y="1708025"/>
            <a:ext cx="3921349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7a163cb477_0_65"/>
          <p:cNvSpPr txBox="1"/>
          <p:nvPr/>
        </p:nvSpPr>
        <p:spPr>
          <a:xfrm>
            <a:off x="666075" y="1703500"/>
            <a:ext cx="392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</a:rPr>
              <a:t>¡El problema de la colinealidad!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190" name="Google Shape;190;g17a163cb477_0_65"/>
          <p:cNvSpPr txBox="1"/>
          <p:nvPr/>
        </p:nvSpPr>
        <p:spPr>
          <a:xfrm>
            <a:off x="755650" y="3321275"/>
            <a:ext cx="392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Soluciones:</a:t>
            </a:r>
            <a:endParaRPr sz="36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RIDGE</a:t>
            </a:r>
            <a:endParaRPr sz="36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LASSO</a:t>
            </a:r>
            <a:endParaRPr sz="36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ELASTIC-NET</a:t>
            </a:r>
            <a:endParaRPr sz="360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a163cb477_0_110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(RIDGE)</a:t>
            </a:r>
            <a:endParaRPr/>
          </a:p>
        </p:txBody>
      </p:sp>
      <p:sp>
        <p:nvSpPr>
          <p:cNvPr id="196" name="Google Shape;196;g17a163cb477_0_11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7a163cb477_0_11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17a163cb477_0_11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99" name="Google Shape;199;g17a163cb477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63" y="5687601"/>
            <a:ext cx="5518184" cy="10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7a163cb477_0_110"/>
          <p:cNvSpPr txBox="1"/>
          <p:nvPr/>
        </p:nvSpPr>
        <p:spPr>
          <a:xfrm>
            <a:off x="1639575" y="2647750"/>
            <a:ext cx="713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Solucionamos la colinealidad con una penalización al tamaño de los coeficientes</a:t>
            </a:r>
            <a:endParaRPr sz="360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a163cb477_0_123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(RIDGE)</a:t>
            </a:r>
            <a:endParaRPr/>
          </a:p>
        </p:txBody>
      </p:sp>
      <p:sp>
        <p:nvSpPr>
          <p:cNvPr id="206" name="Google Shape;206;g17a163cb477_0_12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7a163cb477_0_12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17a163cb477_0_12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09" name="Google Shape;209;g17a163cb477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63" y="5687601"/>
            <a:ext cx="5518184" cy="10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7a163cb477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63" y="2137050"/>
            <a:ext cx="8597775" cy="33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7a163cb477_0_123"/>
          <p:cNvSpPr txBox="1"/>
          <p:nvPr/>
        </p:nvSpPr>
        <p:spPr>
          <a:xfrm>
            <a:off x="2305650" y="1526850"/>
            <a:ext cx="5902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/>
              <a:t>Cuanto mayor es lambda más simple es el modelo</a:t>
            </a:r>
            <a:endParaRPr sz="19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a163cb477_0_145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(LASSO)</a:t>
            </a:r>
            <a:endParaRPr/>
          </a:p>
        </p:txBody>
      </p:sp>
      <p:sp>
        <p:nvSpPr>
          <p:cNvPr id="217" name="Google Shape;217;g17a163cb477_0_14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7a163cb477_0_14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17a163cb477_0_14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20" name="Google Shape;220;g17a163cb477_0_145"/>
          <p:cNvSpPr txBox="1"/>
          <p:nvPr/>
        </p:nvSpPr>
        <p:spPr>
          <a:xfrm>
            <a:off x="1639575" y="2647750"/>
            <a:ext cx="713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Solucionamos la colinealidad con una penalización al tamaño de los coeficientes</a:t>
            </a:r>
            <a:endParaRPr sz="3600" b="1">
              <a:solidFill>
                <a:srgbClr val="6AA84F"/>
              </a:solidFill>
            </a:endParaRPr>
          </a:p>
        </p:txBody>
      </p:sp>
      <p:pic>
        <p:nvPicPr>
          <p:cNvPr id="221" name="Google Shape;221;g17a163cb477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75" y="5395646"/>
            <a:ext cx="6997906" cy="13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a163cb477_0_155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(LASSO)</a:t>
            </a:r>
            <a:endParaRPr/>
          </a:p>
        </p:txBody>
      </p:sp>
      <p:sp>
        <p:nvSpPr>
          <p:cNvPr id="227" name="Google Shape;227;g17a163cb477_0_15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7a163cb477_0_15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17a163cb477_0_15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30" name="Google Shape;230;g17a163cb477_0_155"/>
          <p:cNvSpPr txBox="1"/>
          <p:nvPr/>
        </p:nvSpPr>
        <p:spPr>
          <a:xfrm>
            <a:off x="1197250" y="1756225"/>
            <a:ext cx="76344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LASSO        			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 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VS         			      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RIDGE</a:t>
            </a:r>
            <a:endParaRPr sz="2300" b="1">
              <a:solidFill>
                <a:srgbClr val="990000"/>
              </a:solidFill>
            </a:endParaRPr>
          </a:p>
        </p:txBody>
      </p:sp>
      <p:pic>
        <p:nvPicPr>
          <p:cNvPr id="231" name="Google Shape;231;g17a163cb477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350" y="1756225"/>
            <a:ext cx="6362700" cy="121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7a163cb477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437" y="5687601"/>
            <a:ext cx="5518184" cy="10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a163cb477_0_186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(ELASTICNET)</a:t>
            </a:r>
            <a:endParaRPr/>
          </a:p>
        </p:txBody>
      </p:sp>
      <p:sp>
        <p:nvSpPr>
          <p:cNvPr id="238" name="Google Shape;238;g17a163cb477_0_186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7a163cb477_0_18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7a163cb477_0_18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41" name="Google Shape;241;g17a163cb477_0_186"/>
          <p:cNvSpPr txBox="1"/>
          <p:nvPr/>
        </p:nvSpPr>
        <p:spPr>
          <a:xfrm>
            <a:off x="1639575" y="2647750"/>
            <a:ext cx="713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AA84F"/>
                </a:solidFill>
              </a:rPr>
              <a:t>Solucionamos la colinealidad con una penalización al tamaño de los coeficientes</a:t>
            </a:r>
            <a:endParaRPr sz="3600" b="1">
              <a:solidFill>
                <a:srgbClr val="6AA84F"/>
              </a:solidFill>
            </a:endParaRPr>
          </a:p>
        </p:txBody>
      </p:sp>
      <p:pic>
        <p:nvPicPr>
          <p:cNvPr id="242" name="Google Shape;242;g17a163cb477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562" y="5446525"/>
            <a:ext cx="7446574" cy="12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a163cb477_0_175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Multiple (ELASTIC NET)</a:t>
            </a:r>
            <a:endParaRPr/>
          </a:p>
        </p:txBody>
      </p:sp>
      <p:sp>
        <p:nvSpPr>
          <p:cNvPr id="248" name="Google Shape;248;g17a163cb477_0_175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a163cb477_0_17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17a163cb477_0_17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51" name="Google Shape;251;g17a163cb477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075" y="5388700"/>
            <a:ext cx="6281624" cy="11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7a163cb477_0_175"/>
          <p:cNvSpPr txBox="1"/>
          <p:nvPr/>
        </p:nvSpPr>
        <p:spPr>
          <a:xfrm>
            <a:off x="920575" y="1756225"/>
            <a:ext cx="3762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LASSO        			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 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RIDGE</a:t>
            </a: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ELASTIC NET</a:t>
            </a:r>
            <a:endParaRPr sz="2300" b="1">
              <a:solidFill>
                <a:srgbClr val="990000"/>
              </a:solidFill>
            </a:endParaRPr>
          </a:p>
        </p:txBody>
      </p:sp>
      <p:pic>
        <p:nvPicPr>
          <p:cNvPr id="253" name="Google Shape;253;g17a163cb477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87" y="3333676"/>
            <a:ext cx="5518184" cy="10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7a163cb477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075" y="1455000"/>
            <a:ext cx="6362700" cy="121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a163cb477_0_199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no lineal</a:t>
            </a:r>
            <a:endParaRPr/>
          </a:p>
        </p:txBody>
      </p:sp>
      <p:sp>
        <p:nvSpPr>
          <p:cNvPr id="260" name="Google Shape;260;g17a163cb477_0_199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7a163cb477_0_19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17a163cb477_0_199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63" name="Google Shape;263;g17a163cb477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825" y="1980186"/>
            <a:ext cx="6190625" cy="206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7a163cb477_0_199"/>
          <p:cNvSpPr txBox="1"/>
          <p:nvPr/>
        </p:nvSpPr>
        <p:spPr>
          <a:xfrm>
            <a:off x="1672738" y="4627275"/>
            <a:ext cx="6928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¿Y SI NO SABEMOS LA FUNCIÓN QUE GENERA LOS DATOS?</a:t>
            </a:r>
            <a:endParaRPr sz="2300"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52415" y="2425700"/>
            <a:ext cx="5308636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 sz="5500" b="1" i="0" u="none" strike="noStrike" cap="none">
                <a:solidFill>
                  <a:srgbClr val="FFEA4F"/>
                </a:solidFill>
                <a:latin typeface="Arial"/>
                <a:ea typeface="Arial"/>
                <a:cs typeface="Arial"/>
                <a:sym typeface="Arial"/>
              </a:rPr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a163cb477_0_213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no lineal</a:t>
            </a:r>
            <a:endParaRPr/>
          </a:p>
        </p:txBody>
      </p:sp>
      <p:sp>
        <p:nvSpPr>
          <p:cNvPr id="270" name="Google Shape;270;g17a163cb477_0_21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7a163cb477_0_21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17a163cb477_0_21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73" name="Google Shape;273;g17a163cb477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825" y="1980186"/>
            <a:ext cx="6190625" cy="206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7a163cb477_0_213"/>
          <p:cNvSpPr txBox="1"/>
          <p:nvPr/>
        </p:nvSpPr>
        <p:spPr>
          <a:xfrm>
            <a:off x="1672738" y="4627275"/>
            <a:ext cx="6928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¿Y SI NO SABEMOS LA FUNCIÓN QUE GENERA LOS DATOS?</a:t>
            </a:r>
            <a:endParaRPr sz="2300" b="1">
              <a:solidFill>
                <a:srgbClr val="990000"/>
              </a:solidFill>
            </a:endParaRPr>
          </a:p>
        </p:txBody>
      </p:sp>
      <p:sp>
        <p:nvSpPr>
          <p:cNvPr id="275" name="Google Shape;275;g17a163cb477_0_213"/>
          <p:cNvSpPr txBox="1"/>
          <p:nvPr/>
        </p:nvSpPr>
        <p:spPr>
          <a:xfrm>
            <a:off x="1672738" y="5754475"/>
            <a:ext cx="6928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APROXIMAMOS CON POLINOMIOS O USAMOS MÉTODOS GENÉRICOS</a:t>
            </a:r>
            <a:endParaRPr sz="23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a163cb477_0_223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no lineal (Polinómica)</a:t>
            </a:r>
            <a:endParaRPr/>
          </a:p>
        </p:txBody>
      </p:sp>
      <p:sp>
        <p:nvSpPr>
          <p:cNvPr id="281" name="Google Shape;281;g17a163cb477_0_223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7a163cb477_0_22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17a163cb477_0_223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84" name="Google Shape;284;g17a163cb477_0_223"/>
          <p:cNvPicPr preferRelativeResize="0"/>
          <p:nvPr/>
        </p:nvPicPr>
        <p:blipFill rotWithShape="1">
          <a:blip r:embed="rId3">
            <a:alphaModFix/>
          </a:blip>
          <a:srcRect l="1800" t="2714" r="2413" b="-9"/>
          <a:stretch/>
        </p:blipFill>
        <p:spPr>
          <a:xfrm>
            <a:off x="5825325" y="2119812"/>
            <a:ext cx="4455324" cy="35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7a163cb477_0_223"/>
          <p:cNvSpPr txBox="1"/>
          <p:nvPr/>
        </p:nvSpPr>
        <p:spPr>
          <a:xfrm>
            <a:off x="1022350" y="2270375"/>
            <a:ext cx="4527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COMPORTAMIENTO EXTRAÑO EN LOS EXTREMOS</a:t>
            </a:r>
            <a:endParaRPr sz="2300"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a163cb477_0_250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no lineal (Polinómica)</a:t>
            </a:r>
            <a:endParaRPr/>
          </a:p>
        </p:txBody>
      </p:sp>
      <p:sp>
        <p:nvSpPr>
          <p:cNvPr id="291" name="Google Shape;291;g17a163cb477_0_25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7a163cb477_0_25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17a163cb477_0_25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294" name="Google Shape;294;g17a163cb477_0_250"/>
          <p:cNvPicPr preferRelativeResize="0"/>
          <p:nvPr/>
        </p:nvPicPr>
        <p:blipFill rotWithShape="1">
          <a:blip r:embed="rId3">
            <a:alphaModFix/>
          </a:blip>
          <a:srcRect l="1800" t="2714" r="2413" b="-9"/>
          <a:stretch/>
        </p:blipFill>
        <p:spPr>
          <a:xfrm>
            <a:off x="5825325" y="2119812"/>
            <a:ext cx="4455324" cy="35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7a163cb477_0_250"/>
          <p:cNvSpPr txBox="1"/>
          <p:nvPr/>
        </p:nvSpPr>
        <p:spPr>
          <a:xfrm>
            <a:off x="1022350" y="2270375"/>
            <a:ext cx="4527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COMPORTAMIENTO EXTRAÑO EN LOS EXTREMOS</a:t>
            </a:r>
            <a:endParaRPr sz="2300" b="1">
              <a:solidFill>
                <a:srgbClr val="990000"/>
              </a:solidFill>
            </a:endParaRPr>
          </a:p>
        </p:txBody>
      </p:sp>
      <p:sp>
        <p:nvSpPr>
          <p:cNvPr id="296" name="Google Shape;296;g17a163cb477_0_250"/>
          <p:cNvSpPr txBox="1"/>
          <p:nvPr/>
        </p:nvSpPr>
        <p:spPr>
          <a:xfrm>
            <a:off x="684246" y="3935900"/>
            <a:ext cx="4865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MÉTODOS GENÉRICOS COMO: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KNN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DECISION TREES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RANDOM FOREST</a:t>
            </a:r>
            <a:endParaRPr sz="23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a163cb477_0_260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no lineal (Polinómica)</a:t>
            </a:r>
            <a:endParaRPr/>
          </a:p>
        </p:txBody>
      </p:sp>
      <p:sp>
        <p:nvSpPr>
          <p:cNvPr id="302" name="Google Shape;302;g17a163cb477_0_260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7a163cb477_0_26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17a163cb477_0_26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305" name="Google Shape;305;g17a163cb477_0_260"/>
          <p:cNvPicPr preferRelativeResize="0"/>
          <p:nvPr/>
        </p:nvPicPr>
        <p:blipFill rotWithShape="1">
          <a:blip r:embed="rId3">
            <a:alphaModFix/>
          </a:blip>
          <a:srcRect l="1800" t="2714" r="2413" b="-9"/>
          <a:stretch/>
        </p:blipFill>
        <p:spPr>
          <a:xfrm>
            <a:off x="5825325" y="2119812"/>
            <a:ext cx="4455324" cy="35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7a163cb477_0_260"/>
          <p:cNvSpPr txBox="1"/>
          <p:nvPr/>
        </p:nvSpPr>
        <p:spPr>
          <a:xfrm>
            <a:off x="1022350" y="2270375"/>
            <a:ext cx="4527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990000"/>
                </a:solidFill>
              </a:rPr>
              <a:t>COMPORTAMIENTO EXTRAÑO EN LOS EXTREMOS</a:t>
            </a:r>
            <a:endParaRPr sz="2300" b="1">
              <a:solidFill>
                <a:srgbClr val="990000"/>
              </a:solidFill>
            </a:endParaRPr>
          </a:p>
        </p:txBody>
      </p:sp>
      <p:sp>
        <p:nvSpPr>
          <p:cNvPr id="307" name="Google Shape;307;g17a163cb477_0_260"/>
          <p:cNvSpPr txBox="1"/>
          <p:nvPr/>
        </p:nvSpPr>
        <p:spPr>
          <a:xfrm>
            <a:off x="684246" y="3935900"/>
            <a:ext cx="48651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MÉTODOS GENÉRICOS COMO: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KNN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DECISION TREES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RANDOM FOREST</a:t>
            </a: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38761D"/>
                </a:solidFill>
              </a:rPr>
              <a:t>LOS ESTUDIAREMOS EN CLASIFICACIÓN</a:t>
            </a:r>
            <a:endParaRPr sz="23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850" y="2197100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Prophet?</a:t>
            </a:r>
            <a:endParaRPr/>
          </a:p>
        </p:txBody>
      </p:sp>
      <p:sp>
        <p:nvSpPr>
          <p:cNvPr id="314" name="Google Shape;314;p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8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317" name="Google Shape;317;p8" descr="Imagen que contiene computadora, dibuj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7337" y="2044700"/>
            <a:ext cx="5476387" cy="77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"/>
          <p:cNvSpPr txBox="1"/>
          <p:nvPr/>
        </p:nvSpPr>
        <p:spPr>
          <a:xfrm>
            <a:off x="5556250" y="2195286"/>
            <a:ext cx="441960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Desarrolado por Facebook</a:t>
            </a:r>
            <a:endParaRPr/>
          </a:p>
          <a:p>
            <a:pPr marL="171450" marR="0" lvl="0" indent="-44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desde 2017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Inicialmente desarrolado para predecir información sobre los usuarios de Facebook.</a:t>
            </a:r>
            <a:endParaRPr/>
          </a:p>
          <a:p>
            <a:pPr marL="171450" marR="0" lvl="0" indent="-44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Uno de sus objetivos principales era mejorar la predicción escalada.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/>
          <p:nvPr/>
        </p:nvSpPr>
        <p:spPr>
          <a:xfrm>
            <a:off x="7726690" y="1695728"/>
            <a:ext cx="2584803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 J Hyndman: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the forecast package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of the blog ‘Hyndsight’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Package Forecast</a:t>
            </a:r>
            <a:endParaRPr/>
          </a:p>
        </p:txBody>
      </p:sp>
      <p:sp>
        <p:nvSpPr>
          <p:cNvPr id="325" name="Google Shape;325;p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9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328" name="Google Shape;32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186" y="1695728"/>
            <a:ext cx="3693551" cy="277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9" descr="Image result for rob j hynd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9386" y="1695728"/>
            <a:ext cx="1875656" cy="287878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9"/>
          <p:cNvSpPr txBox="1"/>
          <p:nvPr/>
        </p:nvSpPr>
        <p:spPr>
          <a:xfrm>
            <a:off x="4775971" y="2763781"/>
            <a:ext cx="731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/>
          </a:p>
        </p:txBody>
      </p:sp>
      <p:sp>
        <p:nvSpPr>
          <p:cNvPr id="331" name="Google Shape;331;p9"/>
          <p:cNvSpPr/>
          <p:nvPr/>
        </p:nvSpPr>
        <p:spPr>
          <a:xfrm>
            <a:off x="984250" y="5188061"/>
            <a:ext cx="367240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constante desarrollo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5401228" y="5188061"/>
            <a:ext cx="367240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constante desarrollo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9"/>
          <p:cNvSpPr txBox="1"/>
          <p:nvPr/>
        </p:nvSpPr>
        <p:spPr>
          <a:xfrm>
            <a:off x="984250" y="5519661"/>
            <a:ext cx="3816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 predicciones &lt; 1 segundo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"/>
          <p:cNvSpPr txBox="1"/>
          <p:nvPr/>
        </p:nvSpPr>
        <p:spPr>
          <a:xfrm>
            <a:off x="5401228" y="5531597"/>
            <a:ext cx="3816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Hace predicciones ~2 minutes.</a:t>
            </a:r>
            <a:endParaRPr/>
          </a:p>
        </p:txBody>
      </p:sp>
      <p:sp>
        <p:nvSpPr>
          <p:cNvPr id="335" name="Google Shape;335;p9"/>
          <p:cNvSpPr txBox="1"/>
          <p:nvPr/>
        </p:nvSpPr>
        <p:spPr>
          <a:xfrm>
            <a:off x="984250" y="5834392"/>
            <a:ext cx="3816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ajustar parámetros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 txBox="1"/>
          <p:nvPr/>
        </p:nvSpPr>
        <p:spPr>
          <a:xfrm>
            <a:off x="5392265" y="5875133"/>
            <a:ext cx="3816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ajustar parámetros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9"/>
          <p:cNvSpPr txBox="1"/>
          <p:nvPr/>
        </p:nvSpPr>
        <p:spPr>
          <a:xfrm>
            <a:off x="975287" y="6135193"/>
            <a:ext cx="42908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Rinde bien con datos incompletos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5392265" y="6170961"/>
            <a:ext cx="47359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 Falla cuando tiene gaps en los datos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975287" y="6449924"/>
            <a:ext cx="3816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Fácil de aplicar a un negocio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9"/>
          <p:cNvSpPr txBox="1"/>
          <p:nvPr/>
        </p:nvSpPr>
        <p:spPr>
          <a:xfrm>
            <a:off x="5376241" y="6481032"/>
            <a:ext cx="4320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  Difícil de escalar para un negocio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2FF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 txBox="1">
            <a:spLocks noGrp="1"/>
          </p:cNvSpPr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¿Y si necesitamos algo más potente?</a:t>
            </a:r>
            <a:endParaRPr/>
          </a:p>
        </p:txBody>
      </p:sp>
      <p:sp>
        <p:nvSpPr>
          <p:cNvPr id="346" name="Google Shape;346;p1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0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349" name="Google Shape;3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133" y="3249237"/>
            <a:ext cx="9011433" cy="40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181" y="2044700"/>
            <a:ext cx="5791938" cy="140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1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56" name="Google Shape;356;p11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 extrusionOk="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7" name="Google Shape;357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11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1376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rgbClr val="607D8B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luis@lubay.es</a:t>
            </a:r>
            <a:endParaRPr sz="2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552414" y="2425700"/>
            <a:ext cx="6375435" cy="16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EA4F"/>
              </a:buClr>
              <a:buSzPts val="55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Índice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1850" y="2299821"/>
            <a:ext cx="5638800" cy="234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Regresión</a:t>
            </a:r>
            <a:br>
              <a:rPr lang="en-GB" sz="2000"/>
            </a:br>
            <a:r>
              <a:rPr lang="en-GB" sz="2000"/>
              <a:t>	</a:t>
            </a:r>
            <a:r>
              <a:rPr lang="en-GB"/>
              <a:t>1.1 Regresión Simple vs Regresión Multiple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1.2 Regresión Lineal vs Regresión No Lineal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1.2 Regresión Lineal Simple</a:t>
            </a:r>
            <a:endParaRPr/>
          </a:p>
          <a:p>
            <a:pPr marL="457200" lvl="1" indent="0" algn="l" rtl="0">
              <a:lnSpc>
                <a:spcPct val="3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Prophet</a:t>
            </a:r>
            <a:br>
              <a:rPr lang="en-GB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GB" sz="2000"/>
              <a:t>Neural Prophet</a:t>
            </a:r>
            <a:br>
              <a:rPr lang="en-GB" sz="2000"/>
            </a:br>
            <a:r>
              <a:rPr lang="en-GB" sz="2000"/>
              <a:t>	</a:t>
            </a: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2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705550" y="1977675"/>
            <a:ext cx="469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La regresión modela la relación entre una variable independiente (Y)  y una o más variables independientes (X)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705550" y="3365600"/>
            <a:ext cx="469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Y es una variable continua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705550" y="4374250"/>
            <a:ext cx="469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Regresión vs Correlación: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</a:rPr>
              <a:t>La regresión permite hacer predicciones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6" name="Google Shape;116;p5" descr="Calculadora de Regresión Lineal Simple - Recta de Regresión - Didactalia:  material educativ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3850" y="1949450"/>
            <a:ext cx="51530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163cb477_0_6"/>
          <p:cNvSpPr txBox="1">
            <a:spLocks noGrp="1"/>
          </p:cNvSpPr>
          <p:nvPr>
            <p:ph type="title"/>
          </p:nvPr>
        </p:nvSpPr>
        <p:spPr>
          <a:xfrm>
            <a:off x="1022350" y="894276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Simple vs Regresión Multiple</a:t>
            </a:r>
            <a:endParaRPr/>
          </a:p>
        </p:txBody>
      </p:sp>
      <p:sp>
        <p:nvSpPr>
          <p:cNvPr id="122" name="Google Shape;122;g17a163cb477_0_6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7a163cb477_0_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17a163cb477_0_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25" name="Google Shape;125;g17a163cb477_0_6" descr="Calculadora de Regresión Lineal Simple - Recta de Regresión - Didactalia:  material educativ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949450"/>
            <a:ext cx="51530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7a163cb477_0_6" descr="ANÁLISIS REGRESIÓN LINEAL MÚLTI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5190" y="1968500"/>
            <a:ext cx="3921349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7a163cb477_0_6" descr="15 Análisis de Regresión Múltiple - ppt video online descargar"/>
          <p:cNvPicPr preferRelativeResize="0"/>
          <p:nvPr/>
        </p:nvPicPr>
        <p:blipFill rotWithShape="1">
          <a:blip r:embed="rId5">
            <a:alphaModFix/>
          </a:blip>
          <a:srcRect t="71110" r="-989"/>
          <a:stretch/>
        </p:blipFill>
        <p:spPr>
          <a:xfrm>
            <a:off x="3543326" y="5774412"/>
            <a:ext cx="6720089" cy="144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1022349" y="881398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vs Regresión No Lineal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36" name="Google Shape;136;p6" descr="Ajuste de curvas con regresión lineal y no lineal con Minitab"/>
          <p:cNvPicPr preferRelativeResize="0"/>
          <p:nvPr/>
        </p:nvPicPr>
        <p:blipFill rotWithShape="1">
          <a:blip r:embed="rId3">
            <a:alphaModFix/>
          </a:blip>
          <a:srcRect t="9957"/>
          <a:stretch/>
        </p:blipFill>
        <p:spPr>
          <a:xfrm>
            <a:off x="307064" y="2495356"/>
            <a:ext cx="10193571" cy="275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Simple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45" name="Google Shape;145;p7" descr="Calculadora de Regresión Lineal Simple - Recta de Regresión - Didactalia:  material educativ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37" y="2349500"/>
            <a:ext cx="51530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650" y="3721100"/>
            <a:ext cx="4237299" cy="69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a163cb477_0_88"/>
          <p:cNvSpPr txBox="1">
            <a:spLocks noGrp="1"/>
          </p:cNvSpPr>
          <p:nvPr>
            <p:ph type="title"/>
          </p:nvPr>
        </p:nvSpPr>
        <p:spPr>
          <a:xfrm>
            <a:off x="1022350" y="845411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 Lineal Simple</a:t>
            </a:r>
            <a:endParaRPr/>
          </a:p>
        </p:txBody>
      </p:sp>
      <p:sp>
        <p:nvSpPr>
          <p:cNvPr id="152" name="Google Shape;152;g17a163cb477_0_88"/>
          <p:cNvSpPr txBox="1"/>
          <p:nvPr/>
        </p:nvSpPr>
        <p:spPr>
          <a:xfrm>
            <a:off x="10280650" y="7089775"/>
            <a:ext cx="4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7a163cb477_0_8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g17a163cb477_0_88"/>
          <p:cNvSpPr txBox="1">
            <a:spLocks noGrp="1"/>
          </p:cNvSpPr>
          <p:nvPr>
            <p:ph type="body" idx="1"/>
          </p:nvPr>
        </p:nvSpPr>
        <p:spPr>
          <a:xfrm>
            <a:off x="755650" y="430237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/>
              <a:t>Data Science &amp;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pic>
        <p:nvPicPr>
          <p:cNvPr id="155" name="Google Shape;155;g17a163cb477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950" y="1939936"/>
            <a:ext cx="5819775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7a163cb477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138" y="5860729"/>
            <a:ext cx="6303425" cy="1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Personalizado</PresentationFormat>
  <Paragraphs>161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Calibri</vt:lpstr>
      <vt:lpstr>Noto Sans Symbols</vt:lpstr>
      <vt:lpstr>Montserrat</vt:lpstr>
      <vt:lpstr>Arial</vt:lpstr>
      <vt:lpstr>Verdana</vt:lpstr>
      <vt:lpstr>Office Theme</vt:lpstr>
      <vt:lpstr>Presentación de PowerPoint</vt:lpstr>
      <vt:lpstr>Presentación de PowerPoint</vt:lpstr>
      <vt:lpstr>Presentación de PowerPoint</vt:lpstr>
      <vt:lpstr>Índice</vt:lpstr>
      <vt:lpstr>Regresión</vt:lpstr>
      <vt:lpstr>Regresión Simple vs Regresión Multiple</vt:lpstr>
      <vt:lpstr>Regresión Lineal vs Regresión No Lineal</vt:lpstr>
      <vt:lpstr>Regresión Lineal Simple</vt:lpstr>
      <vt:lpstr>Regresión Lineal Simple</vt:lpstr>
      <vt:lpstr>Regresión Lineal Multiple</vt:lpstr>
      <vt:lpstr>Regresión Lineal Multiple</vt:lpstr>
      <vt:lpstr>Regresión Lineal Multiple</vt:lpstr>
      <vt:lpstr>Regresión Lineal Multiple (RIDGE)</vt:lpstr>
      <vt:lpstr>Regresión Lineal Multiple (RIDGE)</vt:lpstr>
      <vt:lpstr>Regresión Lineal Multiple (LASSO)</vt:lpstr>
      <vt:lpstr>Regresión Lineal Multiple (LASSO)</vt:lpstr>
      <vt:lpstr>Regresión Lineal Multiple (ELASTICNET)</vt:lpstr>
      <vt:lpstr>Regresión Lineal Multiple (ELASTIC NET)</vt:lpstr>
      <vt:lpstr>Regresión no lineal</vt:lpstr>
      <vt:lpstr>Regresión no lineal</vt:lpstr>
      <vt:lpstr>Regresión no lineal (Polinómica)</vt:lpstr>
      <vt:lpstr>Regresión no lineal (Polinómica)</vt:lpstr>
      <vt:lpstr>Regresión no lineal (Polinómica)</vt:lpstr>
      <vt:lpstr>¿Qué es Prophet?</vt:lpstr>
      <vt:lpstr>Package Forecast</vt:lpstr>
      <vt:lpstr>¿Y si necesitamos algo más potente?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Sastre Roca Luis</cp:lastModifiedBy>
  <cp:revision>1</cp:revision>
  <dcterms:created xsi:type="dcterms:W3CDTF">2021-05-28T10:18:10Z</dcterms:created>
  <dcterms:modified xsi:type="dcterms:W3CDTF">2022-11-01T19:26:20Z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